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Hours</c:v>
                </c:pt>
              </c:strCache>
            </c:strRef>
          </c:tx>
          <c:explosion val="4"/>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1"/>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2"/>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3"/>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4"/>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5"/>
              <c:layout>
                <c:manualLayout>
                  <c:x val="-7.3344432023057321E-2"/>
                  <c:y val="1.024213165373127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Sheet1!$A$2:$A$7</c:f>
              <c:strCache>
                <c:ptCount val="6"/>
                <c:pt idx="0">
                  <c:v>Misc</c:v>
                </c:pt>
                <c:pt idx="1">
                  <c:v>Work Parties</c:v>
                </c:pt>
                <c:pt idx="2">
                  <c:v>Ad Hoc</c:v>
                </c:pt>
                <c:pt idx="3">
                  <c:v>Mowing</c:v>
                </c:pt>
                <c:pt idx="4">
                  <c:v>Scouts</c:v>
                </c:pt>
                <c:pt idx="5">
                  <c:v>Habitat Committee</c:v>
                </c:pt>
              </c:strCache>
            </c:strRef>
          </c:cat>
          <c:val>
            <c:numRef>
              <c:f>Sheet1!$B$2:$B$7</c:f>
              <c:numCache>
                <c:formatCode>General</c:formatCode>
                <c:ptCount val="6"/>
                <c:pt idx="0">
                  <c:v>12</c:v>
                </c:pt>
                <c:pt idx="1">
                  <c:v>403</c:v>
                </c:pt>
                <c:pt idx="2">
                  <c:v>539</c:v>
                </c:pt>
                <c:pt idx="3">
                  <c:v>82.5</c:v>
                </c:pt>
                <c:pt idx="4">
                  <c:v>1070.5</c:v>
                </c:pt>
                <c:pt idx="5">
                  <c:v>280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ebstertrails.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335" y="2404534"/>
            <a:ext cx="7766936" cy="1646302"/>
          </a:xfrm>
        </p:spPr>
        <p:txBody>
          <a:bodyPr/>
          <a:lstStyle/>
          <a:p>
            <a:r>
              <a:rPr lang="en-US" sz="4800" dirty="0" smtClean="0"/>
              <a:t>Friends of Webster Trails</a:t>
            </a:r>
            <a:endParaRPr lang="en-US" sz="4800" dirty="0"/>
          </a:p>
        </p:txBody>
      </p:sp>
      <p:sp>
        <p:nvSpPr>
          <p:cNvPr id="3" name="Subtitle 2"/>
          <p:cNvSpPr>
            <a:spLocks noGrp="1"/>
          </p:cNvSpPr>
          <p:nvPr>
            <p:ph type="subTitle" idx="1"/>
          </p:nvPr>
        </p:nvSpPr>
        <p:spPr>
          <a:xfrm>
            <a:off x="309092" y="4050832"/>
            <a:ext cx="8912179" cy="2324210"/>
          </a:xfrm>
        </p:spPr>
        <p:txBody>
          <a:bodyPr>
            <a:normAutofit fontScale="85000" lnSpcReduction="20000"/>
          </a:bodyPr>
          <a:lstStyle/>
          <a:p>
            <a:r>
              <a:rPr lang="en-US" sz="3300" dirty="0" smtClean="0"/>
              <a:t>Who we are, what we </a:t>
            </a:r>
            <a:r>
              <a:rPr lang="en-US" sz="3300" dirty="0" smtClean="0"/>
              <a:t>do, how to join </a:t>
            </a:r>
            <a:r>
              <a:rPr lang="en-US" sz="3300" dirty="0" smtClean="0"/>
              <a:t>us</a:t>
            </a:r>
            <a:r>
              <a:rPr lang="en-US" sz="3300" dirty="0" smtClean="0"/>
              <a:t>!</a:t>
            </a:r>
          </a:p>
          <a:p>
            <a:endParaRPr lang="en-US" sz="2400" dirty="0" smtClean="0"/>
          </a:p>
          <a:p>
            <a:r>
              <a:rPr lang="en-US" sz="2400" dirty="0" smtClean="0"/>
              <a:t>Electronic </a:t>
            </a:r>
            <a:r>
              <a:rPr lang="en-US" sz="2400" dirty="0" smtClean="0"/>
              <a:t>Town Meeting</a:t>
            </a:r>
          </a:p>
          <a:p>
            <a:r>
              <a:rPr lang="en-US" sz="2400" dirty="0" smtClean="0"/>
              <a:t>May 4</a:t>
            </a:r>
            <a:r>
              <a:rPr lang="en-US" sz="2400" baseline="30000" dirty="0" smtClean="0"/>
              <a:t>th</a:t>
            </a:r>
            <a:r>
              <a:rPr lang="en-US" sz="2400" dirty="0" smtClean="0"/>
              <a:t>, </a:t>
            </a:r>
            <a:r>
              <a:rPr lang="en-US" sz="2400" dirty="0" smtClean="0"/>
              <a:t>2016</a:t>
            </a:r>
          </a:p>
          <a:p>
            <a:endParaRPr lang="en-US" sz="2400" dirty="0" smtClean="0"/>
          </a:p>
          <a:p>
            <a:r>
              <a:rPr lang="en-US" sz="2400" dirty="0" smtClean="0"/>
              <a:t>Shari Gnolek</a:t>
            </a:r>
            <a:endParaRPr lang="en-US" sz="2400" dirty="0"/>
          </a:p>
        </p:txBody>
      </p:sp>
    </p:spTree>
    <p:extLst>
      <p:ext uri="{BB962C8B-B14F-4D97-AF65-F5344CB8AC3E}">
        <p14:creationId xmlns:p14="http://schemas.microsoft.com/office/powerpoint/2010/main" val="943994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650" t="410" r="15693"/>
          <a:stretch/>
        </p:blipFill>
        <p:spPr>
          <a:xfrm>
            <a:off x="4965895" y="80133"/>
            <a:ext cx="7108341" cy="6718559"/>
          </a:xfrm>
          <a:prstGeom prst="rect">
            <a:avLst/>
          </a:prstGeom>
        </p:spPr>
      </p:pic>
      <p:sp>
        <p:nvSpPr>
          <p:cNvPr id="6" name="Rectangle 5"/>
          <p:cNvSpPr/>
          <p:nvPr/>
        </p:nvSpPr>
        <p:spPr>
          <a:xfrm>
            <a:off x="4600135" y="1"/>
            <a:ext cx="4023360"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1801" y="558802"/>
            <a:ext cx="8596668" cy="1320800"/>
          </a:xfrm>
        </p:spPr>
        <p:txBody>
          <a:bodyPr>
            <a:normAutofit/>
          </a:bodyPr>
          <a:lstStyle/>
          <a:p>
            <a:r>
              <a:rPr lang="en-US" sz="3200" dirty="0" smtClean="0"/>
              <a:t>Gosnell Big Woods Preserve</a:t>
            </a:r>
            <a:endParaRPr lang="en-US" sz="3200" dirty="0"/>
          </a:p>
        </p:txBody>
      </p:sp>
      <p:sp>
        <p:nvSpPr>
          <p:cNvPr id="3" name="Content Placeholder 2"/>
          <p:cNvSpPr>
            <a:spLocks noGrp="1"/>
          </p:cNvSpPr>
          <p:nvPr>
            <p:ph idx="1"/>
          </p:nvPr>
        </p:nvSpPr>
        <p:spPr>
          <a:xfrm>
            <a:off x="267287" y="1270000"/>
            <a:ext cx="4698608" cy="5014890"/>
          </a:xfrm>
        </p:spPr>
        <p:txBody>
          <a:bodyPr>
            <a:noAutofit/>
          </a:bodyPr>
          <a:lstStyle/>
          <a:p>
            <a:r>
              <a:rPr lang="en-US" sz="2000" dirty="0" smtClean="0"/>
              <a:t>A total of 163 acres consisting of a conservation easement gifted in 2007 by Tom and Georgia Gosnell to the Genesee Land Trust (with the land protect by the easement going to the Town of Webster), and two other parcels sold to the town as part of the open space referendum </a:t>
            </a:r>
          </a:p>
          <a:p>
            <a:r>
              <a:rPr lang="en-US" sz="2000" dirty="0" smtClean="0"/>
              <a:t>The red trail running through an old growth forest, with trees estimated to be up to 350 years old, is a highlight of this property!</a:t>
            </a:r>
          </a:p>
          <a:p>
            <a:r>
              <a:rPr lang="en-US" sz="2000" dirty="0" smtClean="0"/>
              <a:t>Connects to Whiting Road Nature </a:t>
            </a:r>
            <a:r>
              <a:rPr lang="en-US" sz="2000" dirty="0" smtClean="0"/>
              <a:t>Preserve (to the east), </a:t>
            </a:r>
            <a:r>
              <a:rPr lang="en-US" sz="2000" dirty="0" smtClean="0"/>
              <a:t>and </a:t>
            </a:r>
            <a:r>
              <a:rPr lang="en-US" sz="2000" dirty="0" err="1" smtClean="0"/>
              <a:t>Vosburg</a:t>
            </a:r>
            <a:r>
              <a:rPr lang="en-US" sz="2000" dirty="0" smtClean="0"/>
              <a:t> </a:t>
            </a:r>
            <a:r>
              <a:rPr lang="en-US" sz="2000" dirty="0" smtClean="0"/>
              <a:t>Hollow (southwest corner of the field)</a:t>
            </a:r>
            <a:endParaRPr lang="en-US" sz="2000" dirty="0" smtClean="0"/>
          </a:p>
          <a:p>
            <a:endParaRPr lang="en-US" sz="2000" dirty="0" smtClean="0"/>
          </a:p>
        </p:txBody>
      </p:sp>
    </p:spTree>
    <p:extLst>
      <p:ext uri="{BB962C8B-B14F-4D97-AF65-F5344CB8AC3E}">
        <p14:creationId xmlns:p14="http://schemas.microsoft.com/office/powerpoint/2010/main" val="409329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01" y="558802"/>
            <a:ext cx="8596668" cy="1320800"/>
          </a:xfrm>
        </p:spPr>
        <p:txBody>
          <a:bodyPr>
            <a:normAutofit/>
          </a:bodyPr>
          <a:lstStyle/>
          <a:p>
            <a:r>
              <a:rPr lang="en-US" sz="3200" dirty="0" smtClean="0"/>
              <a:t>Four Mile Creek Preserve</a:t>
            </a:r>
            <a:endParaRPr lang="en-US" sz="3200" dirty="0"/>
          </a:p>
        </p:txBody>
      </p:sp>
      <p:sp>
        <p:nvSpPr>
          <p:cNvPr id="3" name="Content Placeholder 2"/>
          <p:cNvSpPr>
            <a:spLocks noGrp="1"/>
          </p:cNvSpPr>
          <p:nvPr>
            <p:ph idx="1"/>
          </p:nvPr>
        </p:nvSpPr>
        <p:spPr>
          <a:xfrm>
            <a:off x="267287" y="1270000"/>
            <a:ext cx="3323551" cy="5282298"/>
          </a:xfrm>
        </p:spPr>
        <p:txBody>
          <a:bodyPr>
            <a:noAutofit/>
          </a:bodyPr>
          <a:lstStyle/>
          <a:p>
            <a:r>
              <a:rPr lang="en-US" sz="2000" dirty="0" smtClean="0"/>
              <a:t>72 </a:t>
            </a:r>
            <a:r>
              <a:rPr lang="en-US" sz="2000" dirty="0"/>
              <a:t>acres of land purchased </a:t>
            </a:r>
            <a:r>
              <a:rPr lang="en-US" sz="2000" dirty="0" smtClean="0"/>
              <a:t>in 2004 by </a:t>
            </a:r>
            <a:r>
              <a:rPr lang="en-US" sz="2000" dirty="0"/>
              <a:t>the Town of Webster under the open space </a:t>
            </a:r>
            <a:r>
              <a:rPr lang="en-US" sz="2000" dirty="0" smtClean="0"/>
              <a:t>referendum</a:t>
            </a:r>
            <a:endParaRPr lang="en-US" sz="2000" dirty="0"/>
          </a:p>
          <a:p>
            <a:r>
              <a:rPr lang="en-US" sz="2000" dirty="0" smtClean="0"/>
              <a:t>Features sections of both Four Mile Creek and Salt Creek</a:t>
            </a:r>
          </a:p>
          <a:p>
            <a:pPr lvl="1"/>
            <a:r>
              <a:rPr lang="en-US" dirty="0"/>
              <a:t>A popular fishing </a:t>
            </a:r>
            <a:r>
              <a:rPr lang="en-US" dirty="0" smtClean="0"/>
              <a:t>spot</a:t>
            </a:r>
          </a:p>
          <a:p>
            <a:r>
              <a:rPr lang="en-US" sz="2000" dirty="0" smtClean="0"/>
              <a:t>Trails and bridges here are the newest addition to the Webster trail network</a:t>
            </a:r>
          </a:p>
          <a:p>
            <a:r>
              <a:rPr lang="en-US" sz="2000" dirty="0" smtClean="0"/>
              <a:t>Additional trail being planned for 2016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838" y="1115135"/>
            <a:ext cx="8601162" cy="5437163"/>
          </a:xfrm>
          <a:prstGeom prst="rect">
            <a:avLst/>
          </a:prstGeom>
        </p:spPr>
      </p:pic>
      <p:sp>
        <p:nvSpPr>
          <p:cNvPr id="7" name="Rectangle 6"/>
          <p:cNvSpPr/>
          <p:nvPr/>
        </p:nvSpPr>
        <p:spPr>
          <a:xfrm>
            <a:off x="3502858" y="4037428"/>
            <a:ext cx="4614204" cy="270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922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2016</a:t>
            </a:r>
            <a:endParaRPr lang="en-US" dirty="0"/>
          </a:p>
        </p:txBody>
      </p:sp>
      <p:sp>
        <p:nvSpPr>
          <p:cNvPr id="3" name="Content Placeholder 2"/>
          <p:cNvSpPr>
            <a:spLocks noGrp="1"/>
          </p:cNvSpPr>
          <p:nvPr>
            <p:ph idx="1"/>
          </p:nvPr>
        </p:nvSpPr>
        <p:spPr>
          <a:xfrm>
            <a:off x="677334" y="1270000"/>
            <a:ext cx="8596668" cy="5014890"/>
          </a:xfrm>
        </p:spPr>
        <p:txBody>
          <a:bodyPr>
            <a:noAutofit/>
          </a:bodyPr>
          <a:lstStyle/>
          <a:p>
            <a:r>
              <a:rPr lang="en-US" sz="2800" dirty="0" smtClean="0"/>
              <a:t>The  FWT board adopted </a:t>
            </a:r>
            <a:r>
              <a:rPr lang="en-US" sz="2800" dirty="0" smtClean="0"/>
              <a:t>goals for 2016 in </a:t>
            </a:r>
            <a:r>
              <a:rPr lang="en-US" sz="2800" dirty="0"/>
              <a:t>support of </a:t>
            </a:r>
            <a:r>
              <a:rPr lang="en-US" sz="2800" dirty="0" smtClean="0"/>
              <a:t>three main </a:t>
            </a:r>
            <a:r>
              <a:rPr lang="en-US" sz="2800" dirty="0"/>
              <a:t>objectives:</a:t>
            </a:r>
          </a:p>
          <a:p>
            <a:pPr lvl="1"/>
            <a:r>
              <a:rPr lang="en-US" sz="2600" dirty="0" smtClean="0"/>
              <a:t>Maintaining </a:t>
            </a:r>
            <a:r>
              <a:rPr lang="en-US" sz="2600" dirty="0"/>
              <a:t>and improving existing trail networks</a:t>
            </a:r>
          </a:p>
          <a:p>
            <a:pPr lvl="1"/>
            <a:r>
              <a:rPr lang="en-US" sz="2600" dirty="0" smtClean="0"/>
              <a:t>Expanding </a:t>
            </a:r>
            <a:r>
              <a:rPr lang="en-US" sz="2600" dirty="0"/>
              <a:t>open space areas to underserved areas of the town</a:t>
            </a:r>
          </a:p>
          <a:p>
            <a:pPr lvl="1"/>
            <a:r>
              <a:rPr lang="en-US" sz="2600" dirty="0" smtClean="0"/>
              <a:t>Connecting </a:t>
            </a:r>
            <a:r>
              <a:rPr lang="en-US" sz="2600" dirty="0"/>
              <a:t>trails, neighborhoods, and community resources</a:t>
            </a:r>
            <a:endParaRPr lang="en-US" sz="2400" dirty="0" smtClean="0"/>
          </a:p>
        </p:txBody>
      </p:sp>
    </p:spTree>
    <p:extLst>
      <p:ext uri="{BB962C8B-B14F-4D97-AF65-F5344CB8AC3E}">
        <p14:creationId xmlns:p14="http://schemas.microsoft.com/office/powerpoint/2010/main" val="399501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2016</a:t>
            </a:r>
            <a:endParaRPr lang="en-US" dirty="0"/>
          </a:p>
        </p:txBody>
      </p:sp>
      <p:sp>
        <p:nvSpPr>
          <p:cNvPr id="3" name="Content Placeholder 2"/>
          <p:cNvSpPr>
            <a:spLocks noGrp="1"/>
          </p:cNvSpPr>
          <p:nvPr>
            <p:ph idx="1"/>
          </p:nvPr>
        </p:nvSpPr>
        <p:spPr>
          <a:xfrm>
            <a:off x="677334" y="1270000"/>
            <a:ext cx="8596668" cy="5014890"/>
          </a:xfrm>
        </p:spPr>
        <p:txBody>
          <a:bodyPr>
            <a:noAutofit/>
          </a:bodyPr>
          <a:lstStyle/>
          <a:p>
            <a:r>
              <a:rPr lang="en-US" sz="2400" dirty="0" smtClean="0"/>
              <a:t>Maintain and improve all existing trails through the use of active trail stewards and workdays</a:t>
            </a:r>
          </a:p>
          <a:p>
            <a:r>
              <a:rPr lang="en-US" sz="2400" dirty="0" smtClean="0"/>
              <a:t>Continue </a:t>
            </a:r>
            <a:r>
              <a:rPr lang="en-US" sz="2400" dirty="0" smtClean="0"/>
              <a:t>efforts to contain invasive species and enhance native habitats</a:t>
            </a:r>
          </a:p>
          <a:p>
            <a:r>
              <a:rPr lang="en-US" sz="2400" dirty="0" smtClean="0"/>
              <a:t>Build </a:t>
            </a:r>
            <a:r>
              <a:rPr lang="en-US" sz="2400" dirty="0" smtClean="0"/>
              <a:t>a ‘piece’ of new trail (in existing trail systems)</a:t>
            </a:r>
          </a:p>
          <a:p>
            <a:pPr lvl="1"/>
            <a:r>
              <a:rPr lang="en-US" sz="2200" dirty="0" smtClean="0"/>
              <a:t>Yellow trail at Four Mile Creek Preserve</a:t>
            </a:r>
          </a:p>
          <a:p>
            <a:r>
              <a:rPr lang="en-US" sz="2400" dirty="0"/>
              <a:t>Plan </a:t>
            </a:r>
            <a:r>
              <a:rPr lang="en-US" sz="2400" dirty="0" smtClean="0"/>
              <a:t>a new trail in existing open </a:t>
            </a:r>
            <a:r>
              <a:rPr lang="en-US" sz="2400" dirty="0"/>
              <a:t>space </a:t>
            </a:r>
            <a:r>
              <a:rPr lang="en-US" sz="2400" dirty="0" smtClean="0"/>
              <a:t>with the intent to build it in 2017</a:t>
            </a:r>
          </a:p>
          <a:p>
            <a:r>
              <a:rPr lang="en-US" sz="2400" dirty="0"/>
              <a:t>Add interest and variety to high use </a:t>
            </a:r>
            <a:r>
              <a:rPr lang="en-US" sz="2400" dirty="0" smtClean="0"/>
              <a:t>areas</a:t>
            </a:r>
            <a:r>
              <a:rPr lang="en-US" sz="2200" dirty="0" smtClean="0"/>
              <a:t> (ex: Kiosk content, unique trail features)</a:t>
            </a:r>
          </a:p>
          <a:p>
            <a:r>
              <a:rPr lang="en-US" sz="2400" dirty="0" smtClean="0"/>
              <a:t>Sponsor </a:t>
            </a:r>
            <a:r>
              <a:rPr lang="en-US" sz="2400" dirty="0"/>
              <a:t>and support service projects for Scouts and community groups</a:t>
            </a:r>
          </a:p>
          <a:p>
            <a:endParaRPr lang="en-US" sz="2400" dirty="0"/>
          </a:p>
          <a:p>
            <a:endParaRPr lang="en-US" sz="2400" dirty="0" smtClean="0"/>
          </a:p>
        </p:txBody>
      </p:sp>
    </p:spTree>
    <p:extLst>
      <p:ext uri="{BB962C8B-B14F-4D97-AF65-F5344CB8AC3E}">
        <p14:creationId xmlns:p14="http://schemas.microsoft.com/office/powerpoint/2010/main" val="280687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2016</a:t>
            </a:r>
            <a:endParaRPr lang="en-US" dirty="0"/>
          </a:p>
        </p:txBody>
      </p:sp>
      <p:sp>
        <p:nvSpPr>
          <p:cNvPr id="3" name="Content Placeholder 2"/>
          <p:cNvSpPr>
            <a:spLocks noGrp="1"/>
          </p:cNvSpPr>
          <p:nvPr>
            <p:ph idx="1"/>
          </p:nvPr>
        </p:nvSpPr>
        <p:spPr>
          <a:xfrm>
            <a:off x="677333" y="1270000"/>
            <a:ext cx="9213642" cy="5311104"/>
          </a:xfrm>
        </p:spPr>
        <p:txBody>
          <a:bodyPr>
            <a:noAutofit/>
          </a:bodyPr>
          <a:lstStyle/>
          <a:p>
            <a:r>
              <a:rPr lang="en-US" sz="2400" dirty="0" smtClean="0"/>
              <a:t>Support </a:t>
            </a:r>
            <a:r>
              <a:rPr lang="en-US" sz="2400" dirty="0"/>
              <a:t>the efforts to improve the mapping and blazing of trails at Webster </a:t>
            </a:r>
            <a:r>
              <a:rPr lang="en-US" sz="2400" dirty="0" smtClean="0"/>
              <a:t>Park</a:t>
            </a:r>
          </a:p>
          <a:p>
            <a:r>
              <a:rPr lang="en-US" sz="2400" dirty="0"/>
              <a:t>Research grant opportunities and submit </a:t>
            </a:r>
            <a:r>
              <a:rPr lang="en-US" sz="2400" dirty="0" smtClean="0"/>
              <a:t>a grant </a:t>
            </a:r>
            <a:r>
              <a:rPr lang="en-US" sz="2400" dirty="0"/>
              <a:t>in </a:t>
            </a:r>
            <a:r>
              <a:rPr lang="en-US" sz="2400" dirty="0" smtClean="0"/>
              <a:t>2016</a:t>
            </a:r>
          </a:p>
          <a:p>
            <a:r>
              <a:rPr lang="en-US" sz="2400" dirty="0"/>
              <a:t>Increase </a:t>
            </a:r>
            <a:r>
              <a:rPr lang="en-US" sz="2400" dirty="0" smtClean="0"/>
              <a:t>membership and participation in workdays</a:t>
            </a:r>
          </a:p>
          <a:p>
            <a:r>
              <a:rPr lang="en-US" sz="2400" dirty="0"/>
              <a:t>Build awareness and </a:t>
            </a:r>
            <a:r>
              <a:rPr lang="en-US" sz="2400" dirty="0" smtClean="0"/>
              <a:t>network </a:t>
            </a:r>
            <a:r>
              <a:rPr lang="en-US" sz="2400" dirty="0"/>
              <a:t>with other town organizations and </a:t>
            </a:r>
            <a:r>
              <a:rPr lang="en-US" sz="2400" dirty="0" smtClean="0"/>
              <a:t>stakeholders</a:t>
            </a:r>
          </a:p>
          <a:p>
            <a:r>
              <a:rPr lang="en-US" sz="2400" dirty="0"/>
              <a:t>Engage and nurture our relationship with the </a:t>
            </a:r>
            <a:r>
              <a:rPr lang="en-US" sz="2400" dirty="0" smtClean="0"/>
              <a:t>planning board</a:t>
            </a:r>
          </a:p>
          <a:p>
            <a:r>
              <a:rPr lang="en-US" sz="2400" dirty="0"/>
              <a:t>Sponsor five trail/open space </a:t>
            </a:r>
            <a:r>
              <a:rPr lang="en-US" sz="2400" dirty="0" smtClean="0"/>
              <a:t>events</a:t>
            </a:r>
            <a:r>
              <a:rPr lang="en-US" sz="2400" dirty="0"/>
              <a:t> </a:t>
            </a:r>
            <a:r>
              <a:rPr lang="en-US" sz="2400" dirty="0" smtClean="0"/>
              <a:t>(ex: </a:t>
            </a:r>
            <a:r>
              <a:rPr lang="en-US" sz="2200" dirty="0" smtClean="0"/>
              <a:t>GBWP </a:t>
            </a:r>
            <a:r>
              <a:rPr lang="en-US" sz="2200" dirty="0"/>
              <a:t>10 year </a:t>
            </a:r>
            <a:r>
              <a:rPr lang="en-US" sz="2200" dirty="0" smtClean="0"/>
              <a:t>celebration, </a:t>
            </a:r>
            <a:r>
              <a:rPr lang="en-US" sz="2400" dirty="0" smtClean="0"/>
              <a:t>Hot </a:t>
            </a:r>
            <a:r>
              <a:rPr lang="en-US" sz="2400" dirty="0"/>
              <a:t>Cocoa </a:t>
            </a:r>
            <a:r>
              <a:rPr lang="en-US" sz="2400" dirty="0" smtClean="0"/>
              <a:t>Hike)</a:t>
            </a:r>
            <a:endParaRPr lang="en-US" sz="2400" dirty="0"/>
          </a:p>
          <a:p>
            <a:r>
              <a:rPr lang="en-US" sz="2400" dirty="0"/>
              <a:t>Test </a:t>
            </a:r>
            <a:r>
              <a:rPr lang="en-US" sz="2400" dirty="0" smtClean="0"/>
              <a:t>public </a:t>
            </a:r>
            <a:r>
              <a:rPr lang="en-US" sz="2400" dirty="0"/>
              <a:t>support for increasing </a:t>
            </a:r>
            <a:r>
              <a:rPr lang="en-US" sz="2400" dirty="0" smtClean="0"/>
              <a:t>connectivity </a:t>
            </a:r>
            <a:r>
              <a:rPr lang="en-US" sz="2400" dirty="0"/>
              <a:t>by working with a neighborhood </a:t>
            </a:r>
            <a:r>
              <a:rPr lang="en-US" sz="2400" dirty="0" smtClean="0"/>
              <a:t>to tie it to an existing trail network</a:t>
            </a:r>
            <a:endParaRPr lang="en-US" sz="2400" dirty="0" smtClean="0"/>
          </a:p>
          <a:p>
            <a:pPr marL="457200" lvl="1" indent="0">
              <a:buNone/>
            </a:pPr>
            <a:endParaRPr lang="en-US" sz="2200" dirty="0" smtClean="0"/>
          </a:p>
        </p:txBody>
      </p:sp>
    </p:spTree>
    <p:extLst>
      <p:ext uri="{BB962C8B-B14F-4D97-AF65-F5344CB8AC3E}">
        <p14:creationId xmlns:p14="http://schemas.microsoft.com/office/powerpoint/2010/main" val="2110292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involved</a:t>
            </a:r>
            <a:endParaRPr lang="en-US" dirty="0"/>
          </a:p>
        </p:txBody>
      </p:sp>
      <p:sp>
        <p:nvSpPr>
          <p:cNvPr id="4" name="Content Placeholder 2"/>
          <p:cNvSpPr>
            <a:spLocks noGrp="1"/>
          </p:cNvSpPr>
          <p:nvPr>
            <p:ph idx="1"/>
          </p:nvPr>
        </p:nvSpPr>
        <p:spPr>
          <a:xfrm>
            <a:off x="522783" y="1270000"/>
            <a:ext cx="10128045" cy="5311104"/>
          </a:xfrm>
        </p:spPr>
        <p:txBody>
          <a:bodyPr>
            <a:noAutofit/>
          </a:bodyPr>
          <a:lstStyle/>
          <a:p>
            <a:r>
              <a:rPr lang="en-US" sz="2200" dirty="0" smtClean="0"/>
              <a:t>Visit our website (</a:t>
            </a:r>
            <a:r>
              <a:rPr lang="en-US" sz="2200" dirty="0" smtClean="0">
                <a:hlinkClick r:id="rId2"/>
              </a:rPr>
              <a:t>www.webstertrails.org</a:t>
            </a:r>
            <a:r>
              <a:rPr lang="en-US" sz="2200" dirty="0" smtClean="0"/>
              <a:t>)</a:t>
            </a:r>
          </a:p>
          <a:p>
            <a:r>
              <a:rPr lang="en-US" sz="2200" dirty="0" smtClean="0"/>
              <a:t>Follow us on Twitter, </a:t>
            </a:r>
            <a:r>
              <a:rPr lang="en-US" sz="2200" dirty="0"/>
              <a:t>F</a:t>
            </a:r>
            <a:r>
              <a:rPr lang="en-US" sz="2200" dirty="0" smtClean="0"/>
              <a:t>acebook, LinkedIn</a:t>
            </a:r>
          </a:p>
          <a:p>
            <a:r>
              <a:rPr lang="en-US" sz="2200" dirty="0" smtClean="0"/>
              <a:t>Complete a Passport to Wellness (pick up at Rec Center or Wegmans)</a:t>
            </a:r>
          </a:p>
          <a:p>
            <a:r>
              <a:rPr lang="en-US" sz="2200" dirty="0" smtClean="0"/>
              <a:t>Attend an event or our annual meeting</a:t>
            </a:r>
          </a:p>
          <a:p>
            <a:r>
              <a:rPr lang="en-US" sz="2200" dirty="0" smtClean="0"/>
              <a:t>Become an official FWT member</a:t>
            </a:r>
          </a:p>
          <a:p>
            <a:r>
              <a:rPr lang="en-US" sz="2200" dirty="0" smtClean="0"/>
              <a:t>Come to a work party</a:t>
            </a:r>
          </a:p>
          <a:p>
            <a:pPr lvl="1"/>
            <a:r>
              <a:rPr lang="en-US" sz="2200" dirty="0" smtClean="0"/>
              <a:t>First work day: 9:00am May 14</a:t>
            </a:r>
            <a:r>
              <a:rPr lang="en-US" sz="2200" baseline="30000" dirty="0" smtClean="0"/>
              <a:t>th</a:t>
            </a:r>
            <a:r>
              <a:rPr lang="en-US" sz="2200" dirty="0"/>
              <a:t> </a:t>
            </a:r>
            <a:r>
              <a:rPr lang="en-US" sz="2200" dirty="0" smtClean="0"/>
              <a:t>at Gosnell Big Woods Preserve</a:t>
            </a:r>
          </a:p>
          <a:p>
            <a:r>
              <a:rPr lang="en-US" sz="2200" dirty="0" smtClean="0"/>
              <a:t>Become a trail steward</a:t>
            </a:r>
          </a:p>
          <a:p>
            <a:r>
              <a:rPr lang="en-US" sz="2200" dirty="0" smtClean="0"/>
              <a:t>Come to a board meeting</a:t>
            </a:r>
          </a:p>
          <a:p>
            <a:pPr lvl="1"/>
            <a:r>
              <a:rPr lang="en-US" sz="2200" dirty="0" smtClean="0"/>
              <a:t>Second Monday of the month (7:00pm) at Webster Recreation Center</a:t>
            </a:r>
          </a:p>
          <a:p>
            <a:pPr>
              <a:spcBef>
                <a:spcPts val="1800"/>
              </a:spcBef>
            </a:pPr>
            <a:r>
              <a:rPr lang="en-US" sz="2800" b="1" dirty="0" smtClean="0"/>
              <a:t>Just enjoy the trails and tell your friends about them!</a:t>
            </a:r>
            <a:endParaRPr lang="en-US" sz="2800" b="1" dirty="0" smtClean="0"/>
          </a:p>
        </p:txBody>
      </p:sp>
    </p:spTree>
    <p:extLst>
      <p:ext uri="{BB962C8B-B14F-4D97-AF65-F5344CB8AC3E}">
        <p14:creationId xmlns:p14="http://schemas.microsoft.com/office/powerpoint/2010/main" val="3798249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6641" y="230125"/>
            <a:ext cx="7669478" cy="57521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32385" y="6123189"/>
            <a:ext cx="2477991" cy="734811"/>
          </a:xfrm>
        </p:spPr>
        <p:txBody>
          <a:bodyPr/>
          <a:lstStyle/>
          <a:p>
            <a:r>
              <a:rPr lang="en-US" dirty="0" smtClean="0"/>
              <a:t>Questions?</a:t>
            </a:r>
            <a:endParaRPr lang="en-US" dirty="0"/>
          </a:p>
        </p:txBody>
      </p:sp>
    </p:spTree>
    <p:extLst>
      <p:ext uri="{BB962C8B-B14F-4D97-AF65-F5344CB8AC3E}">
        <p14:creationId xmlns:p14="http://schemas.microsoft.com/office/powerpoint/2010/main" val="413883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2479"/>
            <a:ext cx="8596668" cy="1320800"/>
          </a:xfrm>
        </p:spPr>
        <p:txBody>
          <a:bodyPr/>
          <a:lstStyle/>
          <a:p>
            <a:r>
              <a:rPr lang="en-US" dirty="0" smtClean="0"/>
              <a:t>Mission</a:t>
            </a:r>
            <a:endParaRPr lang="en-US" dirty="0"/>
          </a:p>
        </p:txBody>
      </p:sp>
      <p:sp>
        <p:nvSpPr>
          <p:cNvPr id="3" name="Content Placeholder 2"/>
          <p:cNvSpPr>
            <a:spLocks noGrp="1"/>
          </p:cNvSpPr>
          <p:nvPr>
            <p:ph idx="1"/>
          </p:nvPr>
        </p:nvSpPr>
        <p:spPr>
          <a:xfrm>
            <a:off x="677333" y="1270000"/>
            <a:ext cx="9213641" cy="5014890"/>
          </a:xfrm>
        </p:spPr>
        <p:txBody>
          <a:bodyPr>
            <a:noAutofit/>
          </a:bodyPr>
          <a:lstStyle/>
          <a:p>
            <a:r>
              <a:rPr lang="en-US" sz="2800" dirty="0" smtClean="0"/>
              <a:t>Advocate for the preservation of the natural character of Webster’s Open Space by promoting sensible management, education, and low impact access</a:t>
            </a:r>
          </a:p>
          <a:p>
            <a:r>
              <a:rPr lang="en-US" sz="2800" dirty="0" smtClean="0"/>
              <a:t>Advise </a:t>
            </a:r>
            <a:r>
              <a:rPr lang="en-US" sz="2800" dirty="0" smtClean="0"/>
              <a:t>Webster </a:t>
            </a:r>
            <a:r>
              <a:rPr lang="en-US" sz="2800" dirty="0" smtClean="0"/>
              <a:t>Parks and Recreation and assist them by planning, maintaining, and promoting recreation trails on the Town of </a:t>
            </a:r>
            <a:r>
              <a:rPr lang="en-US" sz="2800" dirty="0" smtClean="0"/>
              <a:t>Webster</a:t>
            </a:r>
            <a:endParaRPr lang="en-US" sz="2800" dirty="0"/>
          </a:p>
          <a:p>
            <a:r>
              <a:rPr lang="en-US" sz="2800" dirty="0" smtClean="0"/>
              <a:t>Formed in 1997 with the initial goal of saving the Hojack railroad corridor for community use</a:t>
            </a:r>
            <a:endParaRPr lang="en-US" sz="2800" dirty="0" smtClean="0"/>
          </a:p>
          <a:p>
            <a:r>
              <a:rPr lang="en-US" sz="2800" dirty="0" smtClean="0"/>
              <a:t>Non-profit </a:t>
            </a:r>
            <a:r>
              <a:rPr lang="en-US" sz="2800" dirty="0" smtClean="0"/>
              <a:t>501(c)(3) organization</a:t>
            </a:r>
            <a:endParaRPr lang="en-US" sz="2800" dirty="0"/>
          </a:p>
        </p:txBody>
      </p:sp>
    </p:spTree>
    <p:extLst>
      <p:ext uri="{BB962C8B-B14F-4D97-AF65-F5344CB8AC3E}">
        <p14:creationId xmlns:p14="http://schemas.microsoft.com/office/powerpoint/2010/main" val="765463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767486" y="1270000"/>
            <a:ext cx="8853032" cy="5014890"/>
          </a:xfrm>
        </p:spPr>
        <p:txBody>
          <a:bodyPr>
            <a:noAutofit/>
          </a:bodyPr>
          <a:lstStyle/>
          <a:p>
            <a:r>
              <a:rPr lang="en-US" sz="2800" dirty="0" smtClean="0"/>
              <a:t>Approximately 185 memberships (single and family) which </a:t>
            </a:r>
            <a:r>
              <a:rPr lang="en-US" sz="2800" dirty="0" smtClean="0"/>
              <a:t>roughly equates to </a:t>
            </a:r>
            <a:r>
              <a:rPr lang="en-US" sz="2800" dirty="0" smtClean="0"/>
              <a:t>about 350 members</a:t>
            </a:r>
          </a:p>
          <a:p>
            <a:r>
              <a:rPr lang="en-US" sz="2800" dirty="0" smtClean="0"/>
              <a:t>Webster residents and non-residents</a:t>
            </a:r>
          </a:p>
          <a:p>
            <a:endParaRPr lang="en-US" sz="2800" dirty="0"/>
          </a:p>
          <a:p>
            <a:r>
              <a:rPr lang="en-US" sz="2800" dirty="0" smtClean="0"/>
              <a:t>Board of directors</a:t>
            </a:r>
            <a:endParaRPr lang="en-US" sz="2600" dirty="0" smtClean="0"/>
          </a:p>
          <a:p>
            <a:r>
              <a:rPr lang="en-US" sz="2600" dirty="0" smtClean="0"/>
              <a:t>Trails committee</a:t>
            </a:r>
          </a:p>
          <a:p>
            <a:pPr lvl="1"/>
            <a:r>
              <a:rPr lang="en-US" sz="2600" dirty="0" smtClean="0"/>
              <a:t>Trail stewards for the eleven trails we maintain</a:t>
            </a:r>
          </a:p>
          <a:p>
            <a:pPr lvl="1"/>
            <a:r>
              <a:rPr lang="en-US" sz="2600" dirty="0" smtClean="0"/>
              <a:t>Habitat preservation group</a:t>
            </a:r>
          </a:p>
          <a:p>
            <a:r>
              <a:rPr lang="en-US" sz="2800" dirty="0" smtClean="0"/>
              <a:t>Other volunteer positions that coordinate scout projects, hikes, and the website</a:t>
            </a:r>
          </a:p>
        </p:txBody>
      </p:sp>
    </p:spTree>
    <p:extLst>
      <p:ext uri="{BB962C8B-B14F-4D97-AF65-F5344CB8AC3E}">
        <p14:creationId xmlns:p14="http://schemas.microsoft.com/office/powerpoint/2010/main" val="2734555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a:xfrm>
            <a:off x="677334" y="1270000"/>
            <a:ext cx="8596668" cy="5014890"/>
          </a:xfrm>
        </p:spPr>
        <p:txBody>
          <a:bodyPr>
            <a:noAutofit/>
          </a:bodyPr>
          <a:lstStyle/>
          <a:p>
            <a:r>
              <a:rPr lang="en-US" sz="2800" dirty="0" smtClean="0"/>
              <a:t>We are outdoor enthusiasts that do what it takes to maintain about 19.5 miles of trails within Webster’s open space, many of which we have also </a:t>
            </a:r>
            <a:r>
              <a:rPr lang="en-US" sz="2800" dirty="0" smtClean="0"/>
              <a:t>built!</a:t>
            </a:r>
            <a:endParaRPr lang="en-US" sz="2800" dirty="0" smtClean="0"/>
          </a:p>
          <a:p>
            <a:pPr lvl="1"/>
            <a:r>
              <a:rPr lang="en-US" sz="2600" dirty="0" smtClean="0"/>
              <a:t>Bushwhack through </a:t>
            </a:r>
            <a:r>
              <a:rPr lang="en-US" sz="2600" dirty="0" smtClean="0"/>
              <a:t>brush, </a:t>
            </a:r>
            <a:r>
              <a:rPr lang="en-US" sz="2600" dirty="0" smtClean="0"/>
              <a:t>shovel rocks, “bench” slopes, cut downed trees, build fences, create signs and maps, remove invasive species, mark new trails, build bridges, answer questions, create kiosk content, pick up trash, attend meetings…</a:t>
            </a:r>
          </a:p>
          <a:p>
            <a:pPr lvl="1"/>
            <a:r>
              <a:rPr lang="en-US" sz="2600" dirty="0" smtClean="0"/>
              <a:t>If it is something that supports the trails in Webster we’ve probably done it (with enthusiasm)!</a:t>
            </a:r>
          </a:p>
        </p:txBody>
      </p:sp>
    </p:spTree>
    <p:extLst>
      <p:ext uri="{BB962C8B-B14F-4D97-AF65-F5344CB8AC3E}">
        <p14:creationId xmlns:p14="http://schemas.microsoft.com/office/powerpoint/2010/main" val="122105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Volunteer Hours</a:t>
            </a:r>
            <a:endParaRPr lang="en-US" dirty="0"/>
          </a:p>
        </p:txBody>
      </p:sp>
      <p:sp>
        <p:nvSpPr>
          <p:cNvPr id="3" name="Content Placeholder 2"/>
          <p:cNvSpPr>
            <a:spLocks noGrp="1"/>
          </p:cNvSpPr>
          <p:nvPr>
            <p:ph idx="1"/>
          </p:nvPr>
        </p:nvSpPr>
        <p:spPr>
          <a:xfrm>
            <a:off x="257053" y="1415474"/>
            <a:ext cx="4135901" cy="5014890"/>
          </a:xfrm>
        </p:spPr>
        <p:txBody>
          <a:bodyPr>
            <a:noAutofit/>
          </a:bodyPr>
          <a:lstStyle/>
          <a:p>
            <a:r>
              <a:rPr lang="en-US" sz="2400" dirty="0" smtClean="0"/>
              <a:t>But it’s not just us! </a:t>
            </a:r>
          </a:p>
          <a:p>
            <a:r>
              <a:rPr lang="en-US" sz="2400" dirty="0" smtClean="0"/>
              <a:t>Last year FWT recorded 2,387 volunteer hours of which 45% were performed by scout groups and volunteers on scout </a:t>
            </a:r>
            <a:r>
              <a:rPr lang="en-US" sz="2400" dirty="0" smtClean="0"/>
              <a:t>projects</a:t>
            </a:r>
            <a:endParaRPr lang="en-US" sz="2400" dirty="0" smtClean="0"/>
          </a:p>
          <a:p>
            <a:r>
              <a:rPr lang="en-US" sz="2400" dirty="0" smtClean="0"/>
              <a:t>Work party volunteers are often non-FWT members from the community that come to </a:t>
            </a:r>
            <a:r>
              <a:rPr lang="en-US" sz="2400" dirty="0" smtClean="0"/>
              <a:t>help</a:t>
            </a:r>
            <a:endParaRPr lang="en-US" sz="2400" dirty="0" smtClean="0"/>
          </a:p>
        </p:txBody>
      </p:sp>
      <p:graphicFrame>
        <p:nvGraphicFramePr>
          <p:cNvPr id="7" name="Chart 6"/>
          <p:cNvGraphicFramePr/>
          <p:nvPr>
            <p:extLst>
              <p:ext uri="{D42A27DB-BD31-4B8C-83A1-F6EECF244321}">
                <p14:modId xmlns:p14="http://schemas.microsoft.com/office/powerpoint/2010/main" val="3497811673"/>
              </p:ext>
            </p:extLst>
          </p:nvPr>
        </p:nvGraphicFramePr>
        <p:xfrm>
          <a:off x="3974924" y="1627693"/>
          <a:ext cx="7241095" cy="4959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5343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209" y="220971"/>
            <a:ext cx="8387389" cy="6481164"/>
          </a:xfrm>
          <a:prstGeom prst="rect">
            <a:avLst/>
          </a:prstGeom>
        </p:spPr>
      </p:pic>
      <p:sp>
        <p:nvSpPr>
          <p:cNvPr id="7" name="Title 6"/>
          <p:cNvSpPr>
            <a:spLocks noGrp="1"/>
          </p:cNvSpPr>
          <p:nvPr>
            <p:ph type="title"/>
          </p:nvPr>
        </p:nvSpPr>
        <p:spPr>
          <a:xfrm>
            <a:off x="209743" y="609600"/>
            <a:ext cx="3593330" cy="1320800"/>
          </a:xfrm>
        </p:spPr>
        <p:txBody>
          <a:bodyPr/>
          <a:lstStyle/>
          <a:p>
            <a:r>
              <a:rPr lang="en-US" dirty="0" smtClean="0"/>
              <a:t>The big picture</a:t>
            </a:r>
            <a:endParaRPr lang="en-US" dirty="0"/>
          </a:p>
        </p:txBody>
      </p:sp>
      <p:sp>
        <p:nvSpPr>
          <p:cNvPr id="9" name="Content Placeholder 2"/>
          <p:cNvSpPr>
            <a:spLocks noGrp="1"/>
          </p:cNvSpPr>
          <p:nvPr>
            <p:ph idx="1"/>
          </p:nvPr>
        </p:nvSpPr>
        <p:spPr>
          <a:xfrm>
            <a:off x="241004" y="1270000"/>
            <a:ext cx="3406206" cy="5014890"/>
          </a:xfrm>
        </p:spPr>
        <p:txBody>
          <a:bodyPr>
            <a:noAutofit/>
          </a:bodyPr>
          <a:lstStyle/>
          <a:p>
            <a:r>
              <a:rPr lang="en-US" sz="2600" dirty="0" smtClean="0"/>
              <a:t>You can walk your way across town on Webster’s trails!</a:t>
            </a:r>
          </a:p>
        </p:txBody>
      </p:sp>
    </p:spTree>
    <p:extLst>
      <p:ext uri="{BB962C8B-B14F-4D97-AF65-F5344CB8AC3E}">
        <p14:creationId xmlns:p14="http://schemas.microsoft.com/office/powerpoint/2010/main" val="2503949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Overview of the Trails maintained by FWT</a:t>
            </a:r>
            <a:endParaRPr lang="en-US" sz="3200" dirty="0"/>
          </a:p>
        </p:txBody>
      </p:sp>
      <p:sp>
        <p:nvSpPr>
          <p:cNvPr id="3" name="Content Placeholder 2"/>
          <p:cNvSpPr>
            <a:spLocks noGrp="1"/>
          </p:cNvSpPr>
          <p:nvPr>
            <p:ph idx="1"/>
          </p:nvPr>
        </p:nvSpPr>
        <p:spPr>
          <a:xfrm>
            <a:off x="677334" y="1270000"/>
            <a:ext cx="8596668" cy="5014890"/>
          </a:xfrm>
        </p:spPr>
        <p:txBody>
          <a:bodyPr>
            <a:noAutofit/>
          </a:bodyPr>
          <a:lstStyle/>
          <a:p>
            <a:r>
              <a:rPr lang="en-US" sz="2600" dirty="0" smtClean="0"/>
              <a:t>Whiting Road Nature Preserve (5.85 miles)</a:t>
            </a:r>
          </a:p>
          <a:p>
            <a:r>
              <a:rPr lang="en-US" sz="2600" dirty="0" smtClean="0"/>
              <a:t>Hojack Trail (4.95 miles)</a:t>
            </a:r>
          </a:p>
          <a:p>
            <a:pPr lvl="1"/>
            <a:r>
              <a:rPr lang="en-US" sz="2200" dirty="0" smtClean="0"/>
              <a:t>Bird Sanctuary Trail (0.80 miles)</a:t>
            </a:r>
          </a:p>
          <a:p>
            <a:pPr lvl="1"/>
            <a:r>
              <a:rPr lang="en-US" sz="2200" dirty="0" smtClean="0"/>
              <a:t>John </a:t>
            </a:r>
            <a:r>
              <a:rPr lang="en-US" sz="2200" dirty="0" err="1" smtClean="0"/>
              <a:t>Ungar</a:t>
            </a:r>
            <a:r>
              <a:rPr lang="en-US" sz="2200" dirty="0" smtClean="0"/>
              <a:t> Trail (0.30 miles)</a:t>
            </a:r>
          </a:p>
          <a:p>
            <a:pPr lvl="1"/>
            <a:r>
              <a:rPr lang="en-US" sz="2200" dirty="0" err="1" smtClean="0"/>
              <a:t>Vosburg</a:t>
            </a:r>
            <a:r>
              <a:rPr lang="en-US" sz="2200" dirty="0" smtClean="0"/>
              <a:t> Hollow (0.35 miles)</a:t>
            </a:r>
            <a:endParaRPr lang="en-US" sz="2200" dirty="0"/>
          </a:p>
          <a:p>
            <a:r>
              <a:rPr lang="en-US" sz="2400" dirty="0" smtClean="0"/>
              <a:t>Gosnell Big Woods Preserve (2.75 miles)</a:t>
            </a:r>
          </a:p>
          <a:p>
            <a:r>
              <a:rPr lang="en-US" sz="2400" dirty="0" smtClean="0"/>
              <a:t>Four Mile Creek Preserve (2.15 miles)</a:t>
            </a:r>
          </a:p>
          <a:p>
            <a:r>
              <a:rPr lang="en-US" sz="2400" dirty="0" smtClean="0"/>
              <a:t>Finn Park (1.30 miles)</a:t>
            </a:r>
          </a:p>
          <a:p>
            <a:r>
              <a:rPr lang="en-US" sz="2400" dirty="0" smtClean="0"/>
              <a:t>Midnight Trail (0.77 miles)</a:t>
            </a:r>
          </a:p>
          <a:p>
            <a:r>
              <a:rPr lang="en-US" sz="2400" dirty="0" smtClean="0"/>
              <a:t>Chiyoda Trial (0.27) – connects to 1 mile paved loop</a:t>
            </a:r>
            <a:endParaRPr lang="en-US" sz="2600" dirty="0" smtClean="0"/>
          </a:p>
        </p:txBody>
      </p:sp>
    </p:spTree>
    <p:extLst>
      <p:ext uri="{BB962C8B-B14F-4D97-AF65-F5344CB8AC3E}">
        <p14:creationId xmlns:p14="http://schemas.microsoft.com/office/powerpoint/2010/main" val="621160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Whiting Road Nature Preserve</a:t>
            </a:r>
            <a:endParaRPr lang="en-US" sz="3200" dirty="0"/>
          </a:p>
        </p:txBody>
      </p:sp>
      <p:sp>
        <p:nvSpPr>
          <p:cNvPr id="3" name="Content Placeholder 2"/>
          <p:cNvSpPr>
            <a:spLocks noGrp="1"/>
          </p:cNvSpPr>
          <p:nvPr>
            <p:ph idx="1"/>
          </p:nvPr>
        </p:nvSpPr>
        <p:spPr>
          <a:xfrm>
            <a:off x="677333" y="1270000"/>
            <a:ext cx="5118555" cy="5014890"/>
          </a:xfrm>
        </p:spPr>
        <p:txBody>
          <a:bodyPr>
            <a:noAutofit/>
          </a:bodyPr>
          <a:lstStyle/>
          <a:p>
            <a:r>
              <a:rPr lang="en-US" sz="2600" dirty="0" smtClean="0"/>
              <a:t>240 acres of land purchased by the Town of Webster under the open space referendum</a:t>
            </a:r>
          </a:p>
          <a:p>
            <a:r>
              <a:rPr lang="en-US" sz="2600" dirty="0" smtClean="0"/>
              <a:t>Most popular trail network within the Town of Webster</a:t>
            </a:r>
          </a:p>
          <a:p>
            <a:r>
              <a:rPr lang="en-US" sz="2600" dirty="0" smtClean="0"/>
              <a:t>Connects to Webster Park (to the </a:t>
            </a:r>
            <a:r>
              <a:rPr lang="en-US" sz="2600" dirty="0" smtClean="0"/>
              <a:t>east) </a:t>
            </a:r>
            <a:r>
              <a:rPr lang="en-US" sz="2600" dirty="0" smtClean="0"/>
              <a:t>and the Gosnell Big Woods Preserve (to the </a:t>
            </a:r>
            <a:r>
              <a:rPr lang="en-US" sz="2600" dirty="0" smtClean="0"/>
              <a:t>west)</a:t>
            </a:r>
            <a:endParaRPr lang="en-US" sz="2600" dirty="0" smtClean="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1010" t="410" r="6094" b="-410"/>
          <a:stretch/>
        </p:blipFill>
        <p:spPr>
          <a:xfrm>
            <a:off x="6453416" y="0"/>
            <a:ext cx="5738584" cy="6858000"/>
          </a:xfrm>
          <a:prstGeom prst="rect">
            <a:avLst/>
          </a:prstGeom>
        </p:spPr>
      </p:pic>
    </p:spTree>
    <p:extLst>
      <p:ext uri="{BB962C8B-B14F-4D97-AF65-F5344CB8AC3E}">
        <p14:creationId xmlns:p14="http://schemas.microsoft.com/office/powerpoint/2010/main" val="130433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96" y="497881"/>
            <a:ext cx="8596668" cy="1320800"/>
          </a:xfrm>
        </p:spPr>
        <p:txBody>
          <a:bodyPr>
            <a:normAutofit/>
          </a:bodyPr>
          <a:lstStyle/>
          <a:p>
            <a:r>
              <a:rPr lang="en-US" sz="3200" dirty="0" smtClean="0"/>
              <a:t>Hojack Trail</a:t>
            </a:r>
            <a:endParaRPr lang="en-US" sz="3200" dirty="0"/>
          </a:p>
        </p:txBody>
      </p:sp>
      <p:sp>
        <p:nvSpPr>
          <p:cNvPr id="3" name="Content Placeholder 2"/>
          <p:cNvSpPr>
            <a:spLocks noGrp="1"/>
          </p:cNvSpPr>
          <p:nvPr>
            <p:ph idx="1"/>
          </p:nvPr>
        </p:nvSpPr>
        <p:spPr>
          <a:xfrm>
            <a:off x="170897" y="1270000"/>
            <a:ext cx="2881792" cy="5014890"/>
          </a:xfrm>
        </p:spPr>
        <p:txBody>
          <a:bodyPr>
            <a:noAutofit/>
          </a:bodyPr>
          <a:lstStyle/>
          <a:p>
            <a:r>
              <a:rPr lang="en-US" sz="2600" dirty="0" smtClean="0"/>
              <a:t>Follows the abandoned Hojack Railroad bed almost 5 miles from Lake Road to Phillips Road</a:t>
            </a:r>
          </a:p>
          <a:p>
            <a:r>
              <a:rPr lang="en-US" sz="2600" dirty="0" smtClean="0"/>
              <a:t>Many shorter trails connect to it</a:t>
            </a:r>
          </a:p>
        </p:txBody>
      </p:sp>
      <p:graphicFrame>
        <p:nvGraphicFramePr>
          <p:cNvPr id="4" name="Object 3"/>
          <p:cNvGraphicFramePr>
            <a:graphicFrameLocks noChangeAspect="1"/>
          </p:cNvGraphicFramePr>
          <p:nvPr>
            <p:extLst>
              <p:ext uri="{D42A27DB-BD31-4B8C-83A1-F6EECF244321}">
                <p14:modId xmlns:p14="http://schemas.microsoft.com/office/powerpoint/2010/main" val="2857363698"/>
              </p:ext>
            </p:extLst>
          </p:nvPr>
        </p:nvGraphicFramePr>
        <p:xfrm>
          <a:off x="3052688" y="497881"/>
          <a:ext cx="9139311" cy="5787009"/>
        </p:xfrm>
        <a:graphic>
          <a:graphicData uri="http://schemas.openxmlformats.org/presentationml/2006/ole">
            <mc:AlternateContent xmlns:mc="http://schemas.openxmlformats.org/markup-compatibility/2006">
              <mc:Choice xmlns:v="urn:schemas-microsoft-com:vml" Requires="v">
                <p:oleObj spid="_x0000_s1062" name="Acrobat Document" r:id="rId3" imgW="13334809" imgH="8429486" progId="AcroExch.Document.11">
                  <p:embed/>
                </p:oleObj>
              </mc:Choice>
              <mc:Fallback>
                <p:oleObj name="Acrobat Document" r:id="rId3" imgW="13334809" imgH="8429486" progId="AcroExch.Document.11">
                  <p:embed/>
                  <p:pic>
                    <p:nvPicPr>
                      <p:cNvPr id="0" name=""/>
                      <p:cNvPicPr/>
                      <p:nvPr/>
                    </p:nvPicPr>
                    <p:blipFill>
                      <a:blip r:embed="rId4"/>
                      <a:stretch>
                        <a:fillRect/>
                      </a:stretch>
                    </p:blipFill>
                    <p:spPr>
                      <a:xfrm>
                        <a:off x="3052688" y="497881"/>
                        <a:ext cx="9139311" cy="5787009"/>
                      </a:xfrm>
                      <a:prstGeom prst="rect">
                        <a:avLst/>
                      </a:prstGeom>
                    </p:spPr>
                  </p:pic>
                </p:oleObj>
              </mc:Fallback>
            </mc:AlternateContent>
          </a:graphicData>
        </a:graphic>
      </p:graphicFrame>
    </p:spTree>
    <p:extLst>
      <p:ext uri="{BB962C8B-B14F-4D97-AF65-F5344CB8AC3E}">
        <p14:creationId xmlns:p14="http://schemas.microsoft.com/office/powerpoint/2010/main" val="246455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303</TotalTime>
  <Words>961</Words>
  <Application>Microsoft Office PowerPoint</Application>
  <PresentationFormat>Widescreen</PresentationFormat>
  <Paragraphs>99</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Trebuchet MS</vt:lpstr>
      <vt:lpstr>Wingdings 3</vt:lpstr>
      <vt:lpstr>Facet</vt:lpstr>
      <vt:lpstr>Acrobat Document</vt:lpstr>
      <vt:lpstr>Friends of Webster Trails</vt:lpstr>
      <vt:lpstr>Mission</vt:lpstr>
      <vt:lpstr>Who we are</vt:lpstr>
      <vt:lpstr>What we do</vt:lpstr>
      <vt:lpstr>2015 Volunteer Hours</vt:lpstr>
      <vt:lpstr>The big picture</vt:lpstr>
      <vt:lpstr>An Overview of the Trails maintained by FWT</vt:lpstr>
      <vt:lpstr>Whiting Road Nature Preserve</vt:lpstr>
      <vt:lpstr>Hojack Trail</vt:lpstr>
      <vt:lpstr>Gosnell Big Woods Preserve</vt:lpstr>
      <vt:lpstr>Four Mile Creek Preserve</vt:lpstr>
      <vt:lpstr>Goals for 2016</vt:lpstr>
      <vt:lpstr>Goals for 2016</vt:lpstr>
      <vt:lpstr>Goals for 2016</vt:lpstr>
      <vt:lpstr>How to get involved</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Webster Trails</dc:title>
  <dc:creator>Shari Gnolek</dc:creator>
  <cp:lastModifiedBy>Shari Gnolek</cp:lastModifiedBy>
  <cp:revision>46</cp:revision>
  <dcterms:created xsi:type="dcterms:W3CDTF">2016-05-03T02:21:45Z</dcterms:created>
  <dcterms:modified xsi:type="dcterms:W3CDTF">2016-05-04T04:26:09Z</dcterms:modified>
</cp:coreProperties>
</file>